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sldIdLst>
    <p:sldId id="257" r:id="rId2"/>
    <p:sldId id="256" r:id="rId3"/>
    <p:sldId id="258" r:id="rId4"/>
    <p:sldId id="259" r:id="rId5"/>
    <p:sldId id="260" r:id="rId6"/>
    <p:sldId id="265" r:id="rId7"/>
    <p:sldId id="261" r:id="rId8"/>
    <p:sldId id="262" r:id="rId9"/>
    <p:sldId id="263"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2" d="100"/>
          <a:sy n="72" d="100"/>
        </p:scale>
        <p:origin x="64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6DE11A67-74ED-4815-8155-505E553058FF}" type="datetimeFigureOut">
              <a:rPr lang="fa-IR" smtClean="0"/>
              <a:t>02/08/1447</a:t>
            </a:fld>
            <a:endParaRPr lang="fa-I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fa-I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FD348CB7-068F-47AF-9F1E-9E9CED0D840F}" type="slidenum">
              <a:rPr lang="fa-IR" smtClean="0"/>
              <a:t>‹#›</a:t>
            </a:fld>
            <a:endParaRPr lang="fa-IR"/>
          </a:p>
        </p:txBody>
      </p:sp>
    </p:spTree>
    <p:extLst>
      <p:ext uri="{BB962C8B-B14F-4D97-AF65-F5344CB8AC3E}">
        <p14:creationId xmlns:p14="http://schemas.microsoft.com/office/powerpoint/2010/main" val="131193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DE11A67-74ED-4815-8155-505E553058FF}" type="datetimeFigureOut">
              <a:rPr lang="fa-IR" smtClean="0"/>
              <a:t>02/08/1447</a:t>
            </a:fld>
            <a:endParaRPr lang="fa-IR"/>
          </a:p>
        </p:txBody>
      </p:sp>
      <p:sp>
        <p:nvSpPr>
          <p:cNvPr id="6" name="Footer Placeholder 5"/>
          <p:cNvSpPr>
            <a:spLocks noGrp="1"/>
          </p:cNvSpPr>
          <p:nvPr>
            <p:ph type="ftr" sz="quarter" idx="11"/>
          </p:nvPr>
        </p:nvSpPr>
        <p:spPr/>
        <p:txBody>
          <a:bodyPr/>
          <a:lstStyle/>
          <a:p>
            <a:endParaRPr lang="fa-I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D348CB7-068F-47AF-9F1E-9E9CED0D840F}" type="slidenum">
              <a:rPr lang="fa-IR" smtClean="0"/>
              <a:t>‹#›</a:t>
            </a:fld>
            <a:endParaRPr lang="fa-IR"/>
          </a:p>
        </p:txBody>
      </p:sp>
    </p:spTree>
    <p:extLst>
      <p:ext uri="{BB962C8B-B14F-4D97-AF65-F5344CB8AC3E}">
        <p14:creationId xmlns:p14="http://schemas.microsoft.com/office/powerpoint/2010/main" val="1790536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DE11A67-74ED-4815-8155-505E553058FF}" type="datetimeFigureOut">
              <a:rPr lang="fa-IR" smtClean="0"/>
              <a:t>02/08/1447</a:t>
            </a:fld>
            <a:endParaRPr lang="fa-IR"/>
          </a:p>
        </p:txBody>
      </p:sp>
      <p:sp>
        <p:nvSpPr>
          <p:cNvPr id="5" name="Footer Placeholder 4"/>
          <p:cNvSpPr>
            <a:spLocks noGrp="1"/>
          </p:cNvSpPr>
          <p:nvPr>
            <p:ph type="ftr" sz="quarter" idx="11"/>
          </p:nvPr>
        </p:nvSpPr>
        <p:spPr/>
        <p:txBody>
          <a:bodyPr/>
          <a:lstStyle/>
          <a:p>
            <a:endParaRPr lang="fa-I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D348CB7-068F-47AF-9F1E-9E9CED0D840F}" type="slidenum">
              <a:rPr lang="fa-IR" smtClean="0"/>
              <a:t>‹#›</a:t>
            </a:fld>
            <a:endParaRPr lang="fa-IR"/>
          </a:p>
        </p:txBody>
      </p:sp>
    </p:spTree>
    <p:extLst>
      <p:ext uri="{BB962C8B-B14F-4D97-AF65-F5344CB8AC3E}">
        <p14:creationId xmlns:p14="http://schemas.microsoft.com/office/powerpoint/2010/main" val="36382930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DE11A67-74ED-4815-8155-505E553058FF}" type="datetimeFigureOut">
              <a:rPr lang="fa-IR" smtClean="0"/>
              <a:t>02/08/1447</a:t>
            </a:fld>
            <a:endParaRPr lang="fa-IR"/>
          </a:p>
        </p:txBody>
      </p:sp>
      <p:sp>
        <p:nvSpPr>
          <p:cNvPr id="5" name="Footer Placeholder 4"/>
          <p:cNvSpPr>
            <a:spLocks noGrp="1"/>
          </p:cNvSpPr>
          <p:nvPr>
            <p:ph type="ftr" sz="quarter" idx="11"/>
          </p:nvPr>
        </p:nvSpPr>
        <p:spPr/>
        <p:txBody>
          <a:bodyPr/>
          <a:lstStyle/>
          <a:p>
            <a:endParaRPr lang="fa-I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D348CB7-068F-47AF-9F1E-9E9CED0D840F}" type="slidenum">
              <a:rPr lang="fa-IR" smtClean="0"/>
              <a:t>‹#›</a:t>
            </a:fld>
            <a:endParaRPr lang="fa-IR"/>
          </a:p>
        </p:txBody>
      </p:sp>
    </p:spTree>
    <p:extLst>
      <p:ext uri="{BB962C8B-B14F-4D97-AF65-F5344CB8AC3E}">
        <p14:creationId xmlns:p14="http://schemas.microsoft.com/office/powerpoint/2010/main" val="20262000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E11A67-74ED-4815-8155-505E553058FF}" type="datetimeFigureOut">
              <a:rPr lang="fa-IR" smtClean="0"/>
              <a:t>02/08/1447</a:t>
            </a:fld>
            <a:endParaRPr lang="fa-IR"/>
          </a:p>
        </p:txBody>
      </p:sp>
      <p:sp>
        <p:nvSpPr>
          <p:cNvPr id="5" name="Footer Placeholder 4"/>
          <p:cNvSpPr>
            <a:spLocks noGrp="1"/>
          </p:cNvSpPr>
          <p:nvPr>
            <p:ph type="ftr" sz="quarter" idx="11"/>
          </p:nvPr>
        </p:nvSpPr>
        <p:spPr/>
        <p:txBody>
          <a:bodyPr/>
          <a:lstStyle/>
          <a:p>
            <a:endParaRPr lang="fa-I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D348CB7-068F-47AF-9F1E-9E9CED0D840F}" type="slidenum">
              <a:rPr lang="fa-IR" smtClean="0"/>
              <a:t>‹#›</a:t>
            </a:fld>
            <a:endParaRPr lang="fa-IR"/>
          </a:p>
        </p:txBody>
      </p:sp>
    </p:spTree>
    <p:extLst>
      <p:ext uri="{BB962C8B-B14F-4D97-AF65-F5344CB8AC3E}">
        <p14:creationId xmlns:p14="http://schemas.microsoft.com/office/powerpoint/2010/main" val="762996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DE11A67-74ED-4815-8155-505E553058FF}" type="datetimeFigureOut">
              <a:rPr lang="fa-IR" smtClean="0"/>
              <a:t>02/08/1447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FD348CB7-068F-47AF-9F1E-9E9CED0D840F}" type="slidenum">
              <a:rPr lang="fa-IR" smtClean="0"/>
              <a:t>‹#›</a:t>
            </a:fld>
            <a:endParaRPr lang="fa-IR"/>
          </a:p>
        </p:txBody>
      </p:sp>
    </p:spTree>
    <p:extLst>
      <p:ext uri="{BB962C8B-B14F-4D97-AF65-F5344CB8AC3E}">
        <p14:creationId xmlns:p14="http://schemas.microsoft.com/office/powerpoint/2010/main" val="755421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DE11A67-74ED-4815-8155-505E553058FF}" type="datetimeFigureOut">
              <a:rPr lang="fa-IR" smtClean="0"/>
              <a:t>02/08/1447</a:t>
            </a:fld>
            <a:endParaRPr lang="fa-IR"/>
          </a:p>
        </p:txBody>
      </p:sp>
      <p:sp>
        <p:nvSpPr>
          <p:cNvPr id="8" name="Footer Placeholder 7"/>
          <p:cNvSpPr>
            <a:spLocks noGrp="1"/>
          </p:cNvSpPr>
          <p:nvPr>
            <p:ph type="ftr" sz="quarter" idx="11"/>
          </p:nvPr>
        </p:nvSpPr>
        <p:spPr>
          <a:xfrm>
            <a:off x="561111" y="6391838"/>
            <a:ext cx="3644282" cy="304801"/>
          </a:xfrm>
        </p:spPr>
        <p:txBody>
          <a:bodyPr/>
          <a:lstStyle/>
          <a:p>
            <a:endParaRPr lang="fa-IR"/>
          </a:p>
        </p:txBody>
      </p:sp>
      <p:sp>
        <p:nvSpPr>
          <p:cNvPr id="9" name="Slide Number Placeholder 8"/>
          <p:cNvSpPr>
            <a:spLocks noGrp="1"/>
          </p:cNvSpPr>
          <p:nvPr>
            <p:ph type="sldNum" sz="quarter" idx="12"/>
          </p:nvPr>
        </p:nvSpPr>
        <p:spPr/>
        <p:txBody>
          <a:bodyPr/>
          <a:lstStyle/>
          <a:p>
            <a:fld id="{FD348CB7-068F-47AF-9F1E-9E9CED0D840F}" type="slidenum">
              <a:rPr lang="fa-IR" smtClean="0"/>
              <a:t>‹#›</a:t>
            </a:fld>
            <a:endParaRPr lang="fa-IR"/>
          </a:p>
        </p:txBody>
      </p:sp>
    </p:spTree>
    <p:extLst>
      <p:ext uri="{BB962C8B-B14F-4D97-AF65-F5344CB8AC3E}">
        <p14:creationId xmlns:p14="http://schemas.microsoft.com/office/powerpoint/2010/main" val="41756649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6DE11A67-74ED-4815-8155-505E553058FF}" type="datetimeFigureOut">
              <a:rPr lang="fa-IR" smtClean="0"/>
              <a:t>02/08/1447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D348CB7-068F-47AF-9F1E-9E9CED0D840F}" type="slidenum">
              <a:rPr lang="fa-IR" smtClean="0"/>
              <a:t>‹#›</a:t>
            </a:fld>
            <a:endParaRPr lang="fa-IR"/>
          </a:p>
        </p:txBody>
      </p:sp>
    </p:spTree>
    <p:extLst>
      <p:ext uri="{BB962C8B-B14F-4D97-AF65-F5344CB8AC3E}">
        <p14:creationId xmlns:p14="http://schemas.microsoft.com/office/powerpoint/2010/main" val="26802928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6DE11A67-74ED-4815-8155-505E553058FF}" type="datetimeFigureOut">
              <a:rPr lang="fa-IR" smtClean="0"/>
              <a:t>02/08/1447</a:t>
            </a:fld>
            <a:endParaRPr lang="fa-IR"/>
          </a:p>
        </p:txBody>
      </p:sp>
      <p:sp>
        <p:nvSpPr>
          <p:cNvPr id="5" name="Footer Placeholder 4"/>
          <p:cNvSpPr>
            <a:spLocks noGrp="1"/>
          </p:cNvSpPr>
          <p:nvPr>
            <p:ph type="ftr" sz="quarter" idx="11"/>
          </p:nvPr>
        </p:nvSpPr>
        <p:spPr/>
        <p:txBody>
          <a:bodyPr/>
          <a:lstStyle/>
          <a:p>
            <a:endParaRPr lang="fa-I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D348CB7-068F-47AF-9F1E-9E9CED0D840F}" type="slidenum">
              <a:rPr lang="fa-IR" smtClean="0"/>
              <a:t>‹#›</a:t>
            </a:fld>
            <a:endParaRPr lang="fa-IR"/>
          </a:p>
        </p:txBody>
      </p:sp>
    </p:spTree>
    <p:extLst>
      <p:ext uri="{BB962C8B-B14F-4D97-AF65-F5344CB8AC3E}">
        <p14:creationId xmlns:p14="http://schemas.microsoft.com/office/powerpoint/2010/main" val="1474726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E11A67-74ED-4815-8155-505E553058FF}" type="datetimeFigureOut">
              <a:rPr lang="fa-IR" smtClean="0"/>
              <a:t>02/08/1447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D348CB7-068F-47AF-9F1E-9E9CED0D840F}" type="slidenum">
              <a:rPr lang="fa-IR" smtClean="0"/>
              <a:t>‹#›</a:t>
            </a:fld>
            <a:endParaRPr lang="fa-IR"/>
          </a:p>
        </p:txBody>
      </p:sp>
    </p:spTree>
    <p:extLst>
      <p:ext uri="{BB962C8B-B14F-4D97-AF65-F5344CB8AC3E}">
        <p14:creationId xmlns:p14="http://schemas.microsoft.com/office/powerpoint/2010/main" val="3118979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E11A67-74ED-4815-8155-505E553058FF}" type="datetimeFigureOut">
              <a:rPr lang="fa-IR" smtClean="0"/>
              <a:t>02/08/1447</a:t>
            </a:fld>
            <a:endParaRPr lang="fa-IR"/>
          </a:p>
        </p:txBody>
      </p:sp>
      <p:sp>
        <p:nvSpPr>
          <p:cNvPr id="5" name="Footer Placeholder 4"/>
          <p:cNvSpPr>
            <a:spLocks noGrp="1"/>
          </p:cNvSpPr>
          <p:nvPr>
            <p:ph type="ftr" sz="quarter" idx="11"/>
          </p:nvPr>
        </p:nvSpPr>
        <p:spPr/>
        <p:txBody>
          <a:bodyPr/>
          <a:lstStyle/>
          <a:p>
            <a:endParaRPr lang="fa-I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D348CB7-068F-47AF-9F1E-9E9CED0D840F}" type="slidenum">
              <a:rPr lang="fa-IR" smtClean="0"/>
              <a:t>‹#›</a:t>
            </a:fld>
            <a:endParaRPr lang="fa-IR"/>
          </a:p>
        </p:txBody>
      </p:sp>
    </p:spTree>
    <p:extLst>
      <p:ext uri="{BB962C8B-B14F-4D97-AF65-F5344CB8AC3E}">
        <p14:creationId xmlns:p14="http://schemas.microsoft.com/office/powerpoint/2010/main" val="2737036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E11A67-74ED-4815-8155-505E553058FF}" type="datetimeFigureOut">
              <a:rPr lang="fa-IR" smtClean="0"/>
              <a:t>02/08/1447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D348CB7-068F-47AF-9F1E-9E9CED0D840F}" type="slidenum">
              <a:rPr lang="fa-IR" smtClean="0"/>
              <a:t>‹#›</a:t>
            </a:fld>
            <a:endParaRPr lang="fa-IR"/>
          </a:p>
        </p:txBody>
      </p:sp>
    </p:spTree>
    <p:extLst>
      <p:ext uri="{BB962C8B-B14F-4D97-AF65-F5344CB8AC3E}">
        <p14:creationId xmlns:p14="http://schemas.microsoft.com/office/powerpoint/2010/main" val="3036426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E11A67-74ED-4815-8155-505E553058FF}" type="datetimeFigureOut">
              <a:rPr lang="fa-IR" smtClean="0"/>
              <a:t>02/08/1447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FD348CB7-068F-47AF-9F1E-9E9CED0D840F}" type="slidenum">
              <a:rPr lang="fa-IR" smtClean="0"/>
              <a:t>‹#›</a:t>
            </a:fld>
            <a:endParaRPr lang="fa-IR"/>
          </a:p>
        </p:txBody>
      </p:sp>
    </p:spTree>
    <p:extLst>
      <p:ext uri="{BB962C8B-B14F-4D97-AF65-F5344CB8AC3E}">
        <p14:creationId xmlns:p14="http://schemas.microsoft.com/office/powerpoint/2010/main" val="3155006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E11A67-74ED-4815-8155-505E553058FF}" type="datetimeFigureOut">
              <a:rPr lang="fa-IR" smtClean="0"/>
              <a:t>02/08/1447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FD348CB7-068F-47AF-9F1E-9E9CED0D840F}" type="slidenum">
              <a:rPr lang="fa-IR" smtClean="0"/>
              <a:t>‹#›</a:t>
            </a:fld>
            <a:endParaRPr lang="fa-IR"/>
          </a:p>
        </p:txBody>
      </p:sp>
    </p:spTree>
    <p:extLst>
      <p:ext uri="{BB962C8B-B14F-4D97-AF65-F5344CB8AC3E}">
        <p14:creationId xmlns:p14="http://schemas.microsoft.com/office/powerpoint/2010/main" val="804354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E11A67-74ED-4815-8155-505E553058FF}" type="datetimeFigureOut">
              <a:rPr lang="fa-IR" smtClean="0"/>
              <a:t>02/08/1447</a:t>
            </a:fld>
            <a:endParaRPr lang="fa-IR"/>
          </a:p>
        </p:txBody>
      </p:sp>
      <p:sp>
        <p:nvSpPr>
          <p:cNvPr id="3" name="Footer Placeholder 2"/>
          <p:cNvSpPr>
            <a:spLocks noGrp="1"/>
          </p:cNvSpPr>
          <p:nvPr>
            <p:ph type="ftr" sz="quarter" idx="11"/>
          </p:nvPr>
        </p:nvSpPr>
        <p:spPr/>
        <p:txBody>
          <a:bodyPr/>
          <a:lstStyle/>
          <a:p>
            <a:endParaRPr lang="fa-I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FD348CB7-068F-47AF-9F1E-9E9CED0D840F}" type="slidenum">
              <a:rPr lang="fa-IR" smtClean="0"/>
              <a:t>‹#›</a:t>
            </a:fld>
            <a:endParaRPr lang="fa-IR"/>
          </a:p>
        </p:txBody>
      </p:sp>
    </p:spTree>
    <p:extLst>
      <p:ext uri="{BB962C8B-B14F-4D97-AF65-F5344CB8AC3E}">
        <p14:creationId xmlns:p14="http://schemas.microsoft.com/office/powerpoint/2010/main" val="329559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DE11A67-74ED-4815-8155-505E553058FF}" type="datetimeFigureOut">
              <a:rPr lang="fa-IR" smtClean="0"/>
              <a:t>02/08/1447</a:t>
            </a:fld>
            <a:endParaRPr lang="fa-IR"/>
          </a:p>
        </p:txBody>
      </p:sp>
      <p:sp>
        <p:nvSpPr>
          <p:cNvPr id="6" name="Footer Placeholder 5"/>
          <p:cNvSpPr>
            <a:spLocks noGrp="1"/>
          </p:cNvSpPr>
          <p:nvPr>
            <p:ph type="ftr" sz="quarter" idx="11"/>
          </p:nvPr>
        </p:nvSpPr>
        <p:spPr/>
        <p:txBody>
          <a:bodyPr/>
          <a:lstStyle/>
          <a:p>
            <a:endParaRPr lang="fa-I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D348CB7-068F-47AF-9F1E-9E9CED0D840F}" type="slidenum">
              <a:rPr lang="fa-IR" smtClean="0"/>
              <a:t>‹#›</a:t>
            </a:fld>
            <a:endParaRPr lang="fa-IR"/>
          </a:p>
        </p:txBody>
      </p:sp>
    </p:spTree>
    <p:extLst>
      <p:ext uri="{BB962C8B-B14F-4D97-AF65-F5344CB8AC3E}">
        <p14:creationId xmlns:p14="http://schemas.microsoft.com/office/powerpoint/2010/main" val="2505450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DE11A67-74ED-4815-8155-505E553058FF}" type="datetimeFigureOut">
              <a:rPr lang="fa-IR" smtClean="0"/>
              <a:t>02/08/1447</a:t>
            </a:fld>
            <a:endParaRPr lang="fa-IR"/>
          </a:p>
        </p:txBody>
      </p:sp>
      <p:sp>
        <p:nvSpPr>
          <p:cNvPr id="6" name="Footer Placeholder 5"/>
          <p:cNvSpPr>
            <a:spLocks noGrp="1"/>
          </p:cNvSpPr>
          <p:nvPr>
            <p:ph type="ftr" sz="quarter" idx="11"/>
          </p:nvPr>
        </p:nvSpPr>
        <p:spPr/>
        <p:txBody>
          <a:bodyPr/>
          <a:lstStyle/>
          <a:p>
            <a:endParaRPr lang="fa-I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D348CB7-068F-47AF-9F1E-9E9CED0D840F}" type="slidenum">
              <a:rPr lang="fa-IR" smtClean="0"/>
              <a:t>‹#›</a:t>
            </a:fld>
            <a:endParaRPr lang="fa-IR"/>
          </a:p>
        </p:txBody>
      </p:sp>
    </p:spTree>
    <p:extLst>
      <p:ext uri="{BB962C8B-B14F-4D97-AF65-F5344CB8AC3E}">
        <p14:creationId xmlns:p14="http://schemas.microsoft.com/office/powerpoint/2010/main" val="2433647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6DE11A67-74ED-4815-8155-505E553058FF}" type="datetimeFigureOut">
              <a:rPr lang="fa-IR" smtClean="0"/>
              <a:t>02/08/1447</a:t>
            </a:fld>
            <a:endParaRPr lang="fa-I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fa-I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FD348CB7-068F-47AF-9F1E-9E9CED0D840F}" type="slidenum">
              <a:rPr lang="fa-IR" smtClean="0"/>
              <a:t>‹#›</a:t>
            </a:fld>
            <a:endParaRPr lang="fa-IR"/>
          </a:p>
        </p:txBody>
      </p:sp>
    </p:spTree>
    <p:extLst>
      <p:ext uri="{BB962C8B-B14F-4D97-AF65-F5344CB8AC3E}">
        <p14:creationId xmlns:p14="http://schemas.microsoft.com/office/powerpoint/2010/main" val="2522162052"/>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 id="2147483748" r:id="rId17"/>
  </p:sldLayoutIdLst>
  <p:txStyles>
    <p:titleStyle>
      <a:lvl1pPr algn="l" defTabSz="457200" rtl="1" eaLnBrk="1" latinLnBrk="0" hangingPunct="1">
        <a:spcBef>
          <a:spcPct val="0"/>
        </a:spcBef>
        <a:buNone/>
        <a:defRPr sz="3600" b="0" i="0" kern="1200">
          <a:solidFill>
            <a:schemeClr val="bg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35D4BB-C968-42A9-BCC7-A5E52B21E6B5}"/>
              </a:ext>
            </a:extLst>
          </p:cNvPr>
          <p:cNvSpPr>
            <a:spLocks noGrp="1"/>
          </p:cNvSpPr>
          <p:nvPr>
            <p:ph type="title"/>
          </p:nvPr>
        </p:nvSpPr>
        <p:spPr/>
        <p:txBody>
          <a:bodyPr>
            <a:noAutofit/>
          </a:bodyPr>
          <a:lstStyle/>
          <a:p>
            <a:pPr algn="ctr" rtl="1"/>
            <a:r>
              <a:rPr lang="fa-IR" sz="4400" dirty="0">
                <a:cs typeface="B Nazanin" panose="00000400000000000000" pitchFamily="2" charset="-78"/>
              </a:rPr>
              <a:t>بهداشت عشایر</a:t>
            </a:r>
          </a:p>
        </p:txBody>
      </p:sp>
    </p:spTree>
    <p:extLst>
      <p:ext uri="{BB962C8B-B14F-4D97-AF65-F5344CB8AC3E}">
        <p14:creationId xmlns:p14="http://schemas.microsoft.com/office/powerpoint/2010/main" val="3285269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BA374-5066-4A05-9936-41173FBE7DC1}"/>
              </a:ext>
            </a:extLst>
          </p:cNvPr>
          <p:cNvSpPr>
            <a:spLocks noGrp="1"/>
          </p:cNvSpPr>
          <p:nvPr>
            <p:ph type="title"/>
          </p:nvPr>
        </p:nvSpPr>
        <p:spPr/>
        <p:txBody>
          <a:bodyPr/>
          <a:lstStyle/>
          <a:p>
            <a:pPr algn="r" rtl="1"/>
            <a:r>
              <a:rPr lang="fa-IR" sz="3200" dirty="0"/>
              <a:t>تبصره:</a:t>
            </a:r>
          </a:p>
        </p:txBody>
      </p:sp>
      <p:sp>
        <p:nvSpPr>
          <p:cNvPr id="3" name="Content Placeholder 2">
            <a:extLst>
              <a:ext uri="{FF2B5EF4-FFF2-40B4-BE49-F238E27FC236}">
                <a16:creationId xmlns:a16="http://schemas.microsoft.com/office/drawing/2014/main" id="{7D0D762C-F1C5-4F47-BF61-512AB8756113}"/>
              </a:ext>
            </a:extLst>
          </p:cNvPr>
          <p:cNvSpPr>
            <a:spLocks noGrp="1"/>
          </p:cNvSpPr>
          <p:nvPr>
            <p:ph idx="1"/>
          </p:nvPr>
        </p:nvSpPr>
        <p:spPr/>
        <p:txBody>
          <a:bodyPr>
            <a:noAutofit/>
          </a:bodyPr>
          <a:lstStyle/>
          <a:p>
            <a:pPr algn="just" rtl="1"/>
            <a:r>
              <a:rPr lang="fa-IR" sz="2400" dirty="0">
                <a:cs typeface="B Nazanin" panose="00000400000000000000" pitchFamily="2" charset="-78"/>
              </a:rPr>
              <a:t>تبصره 1 : در شرایطی که بازدید از بیش از 3 ایل قمر در یک روز میسر نباشد، میبایست یک بهورز مرد برای خانه بهداشت مناطق عشایری در نظر گرفته شود.</a:t>
            </a:r>
          </a:p>
          <a:p>
            <a:pPr algn="just" rtl="1"/>
            <a:r>
              <a:rPr lang="fa-IR" sz="2400" dirty="0">
                <a:cs typeface="B Nazanin" panose="00000400000000000000" pitchFamily="2" charset="-78"/>
              </a:rPr>
              <a:t>تبصره 2 : جمعیت عشایری ساکن در هر استان در زمان اقامت در آن استان تحت پوشش برنامه پزشکی خانواده روستایی و پزشکی خانواده خواهند بود. سرانه این جمعیت در هر استان، از طریق اداره کل بیمه سلامت استان به ازای کل سال به دانشگاه/ دانشکده مربوطه پرداخت خواهد شد.</a:t>
            </a:r>
          </a:p>
          <a:p>
            <a:pPr algn="just" rtl="1"/>
            <a:r>
              <a:rPr lang="fa-IR" sz="2400" dirty="0">
                <a:cs typeface="B Nazanin" panose="00000400000000000000" pitchFamily="2" charset="-78"/>
              </a:rPr>
              <a:t>تبصره 3 : متون آموزشی بهورزان خانه بهداشت مناطق عشایری، براساس نیازهای آنان طراحی میشود که این موضوع در زمان آموزش در مراکز آموزش بهورزی باید مورد توجه قرار گیرد.</a:t>
            </a:r>
          </a:p>
        </p:txBody>
      </p:sp>
    </p:spTree>
    <p:extLst>
      <p:ext uri="{BB962C8B-B14F-4D97-AF65-F5344CB8AC3E}">
        <p14:creationId xmlns:p14="http://schemas.microsoft.com/office/powerpoint/2010/main" val="770625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90A1BB7-1E2D-477E-8D50-73BF76618663}"/>
              </a:ext>
            </a:extLst>
          </p:cNvPr>
          <p:cNvSpPr/>
          <p:nvPr/>
        </p:nvSpPr>
        <p:spPr>
          <a:xfrm>
            <a:off x="1325217" y="2395404"/>
            <a:ext cx="9541566" cy="2816156"/>
          </a:xfrm>
          <a:prstGeom prst="rect">
            <a:avLst/>
          </a:prstGeom>
        </p:spPr>
        <p:txBody>
          <a:bodyPr wrap="square">
            <a:spAutoFit/>
          </a:bodyPr>
          <a:lstStyle/>
          <a:p>
            <a:pPr algn="r" rtl="1">
              <a:lnSpc>
                <a:spcPct val="150000"/>
              </a:lnSpc>
            </a:pPr>
            <a:r>
              <a:rPr lang="fa-IR" sz="2400" dirty="0">
                <a:latin typeface="BNazanin"/>
                <a:cs typeface="B Nazanin" panose="00000400000000000000" pitchFamily="2" charset="-78"/>
              </a:rPr>
              <a:t>خانه بهداشت در مناطق عشایری: خانه بهداشتی است که جمعیت عشایری (کوچنده) را تحت پوشش</a:t>
            </a:r>
          </a:p>
          <a:p>
            <a:pPr algn="r" rtl="1">
              <a:lnSpc>
                <a:spcPct val="150000"/>
              </a:lnSpc>
            </a:pPr>
            <a:r>
              <a:rPr lang="fa-IR" sz="2400" dirty="0">
                <a:latin typeface="BNazanin"/>
                <a:cs typeface="B Nazanin" panose="00000400000000000000" pitchFamily="2" charset="-78"/>
              </a:rPr>
              <a:t>دارد و در محل اطراق چادرهای عشایری با چادرها/ کانکسهای مخصوص یا بصورت ساختمان (عمدتا درقشلاق) راه اندازی میشود. معمولاً بهورز/ بهورزان این خانه ها از همان عشایر برگزیده شده و همراه با</a:t>
            </a:r>
          </a:p>
          <a:p>
            <a:pPr algn="r" rtl="1">
              <a:lnSpc>
                <a:spcPct val="150000"/>
              </a:lnSpc>
            </a:pPr>
            <a:r>
              <a:rPr lang="fa-IR" sz="2400" dirty="0">
                <a:latin typeface="BNazanin"/>
                <a:cs typeface="B Nazanin" panose="00000400000000000000" pitchFamily="2" charset="-78"/>
              </a:rPr>
              <a:t>کوچ ایل، جابجا میشوند. بدیهی است جمعیت عشایری میتوانند خدمات خود را از نزدیکترین خانه</a:t>
            </a:r>
          </a:p>
          <a:p>
            <a:pPr algn="r" rtl="1">
              <a:lnSpc>
                <a:spcPct val="150000"/>
              </a:lnSpc>
            </a:pPr>
            <a:r>
              <a:rPr lang="fa-IR" sz="2400" dirty="0">
                <a:latin typeface="BNazanin"/>
                <a:cs typeface="B Nazanin" panose="00000400000000000000" pitchFamily="2" charset="-78"/>
              </a:rPr>
              <a:t>بهداشت دریافت نمایند و این خانه های بهداشت جمعیت روستایی و عشایری را تحت پوشش دارند.</a:t>
            </a:r>
            <a:endParaRPr lang="fa-IR" sz="2400" dirty="0">
              <a:cs typeface="B Nazanin" panose="00000400000000000000" pitchFamily="2" charset="-78"/>
            </a:endParaRPr>
          </a:p>
        </p:txBody>
      </p:sp>
      <p:sp>
        <p:nvSpPr>
          <p:cNvPr id="5" name="Title 4">
            <a:extLst>
              <a:ext uri="{FF2B5EF4-FFF2-40B4-BE49-F238E27FC236}">
                <a16:creationId xmlns:a16="http://schemas.microsoft.com/office/drawing/2014/main" id="{47EFA18D-A52D-4901-AB28-01026DE1FFB9}"/>
              </a:ext>
            </a:extLst>
          </p:cNvPr>
          <p:cNvSpPr>
            <a:spLocks noGrp="1"/>
          </p:cNvSpPr>
          <p:nvPr>
            <p:ph type="title"/>
          </p:nvPr>
        </p:nvSpPr>
        <p:spPr/>
        <p:txBody>
          <a:bodyPr>
            <a:normAutofit/>
          </a:bodyPr>
          <a:lstStyle/>
          <a:p>
            <a:pPr algn="ctr" rtl="1"/>
            <a:r>
              <a:rPr lang="fa-IR" sz="2800" dirty="0">
                <a:cs typeface="B Nazanin" panose="00000400000000000000" pitchFamily="2" charset="-78"/>
              </a:rPr>
              <a:t>اصول، ضوابط و </a:t>
            </a:r>
            <a:r>
              <a:rPr lang="fa-IR" sz="3200" dirty="0">
                <a:cs typeface="B Nazanin" panose="00000400000000000000" pitchFamily="2" charset="-78"/>
              </a:rPr>
              <a:t>استانداردهای</a:t>
            </a:r>
            <a:r>
              <a:rPr lang="fa-IR" sz="2800" dirty="0">
                <a:cs typeface="B Nazanin" panose="00000400000000000000" pitchFamily="2" charset="-78"/>
              </a:rPr>
              <a:t> نظام شبکه بهداشت (عشایر)</a:t>
            </a:r>
          </a:p>
        </p:txBody>
      </p:sp>
    </p:spTree>
    <p:extLst>
      <p:ext uri="{BB962C8B-B14F-4D97-AF65-F5344CB8AC3E}">
        <p14:creationId xmlns:p14="http://schemas.microsoft.com/office/powerpoint/2010/main" val="3965212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F6A9E9-8E07-43AC-86E0-C04865866C0F}"/>
              </a:ext>
            </a:extLst>
          </p:cNvPr>
          <p:cNvSpPr>
            <a:spLocks noGrp="1"/>
          </p:cNvSpPr>
          <p:nvPr>
            <p:ph type="title"/>
          </p:nvPr>
        </p:nvSpPr>
        <p:spPr/>
        <p:txBody>
          <a:bodyPr>
            <a:noAutofit/>
          </a:bodyPr>
          <a:lstStyle/>
          <a:p>
            <a:pPr algn="r" rtl="1"/>
            <a:r>
              <a:rPr lang="fa-IR" sz="2800" dirty="0">
                <a:cs typeface="B Nazanin" panose="00000400000000000000" pitchFamily="2" charset="-78"/>
              </a:rPr>
              <a:t>- عوامل تاثیرگذار بر ساختار واحدهای ارایه مراقبتهای بهداشتی درمانی به جمعیت عشایر:</a:t>
            </a:r>
          </a:p>
        </p:txBody>
      </p:sp>
      <p:sp>
        <p:nvSpPr>
          <p:cNvPr id="4" name="Content Placeholder 3">
            <a:extLst>
              <a:ext uri="{FF2B5EF4-FFF2-40B4-BE49-F238E27FC236}">
                <a16:creationId xmlns:a16="http://schemas.microsoft.com/office/drawing/2014/main" id="{7FF01D5B-78F0-4E2A-B57C-837424C8760E}"/>
              </a:ext>
            </a:extLst>
          </p:cNvPr>
          <p:cNvSpPr>
            <a:spLocks noGrp="1"/>
          </p:cNvSpPr>
          <p:nvPr>
            <p:ph idx="1"/>
          </p:nvPr>
        </p:nvSpPr>
        <p:spPr/>
        <p:txBody>
          <a:bodyPr>
            <a:normAutofit fontScale="92500" lnSpcReduction="10000"/>
          </a:bodyPr>
          <a:lstStyle/>
          <a:p>
            <a:pPr algn="r" rtl="1"/>
            <a:r>
              <a:rPr lang="fa-IR" sz="2800" dirty="0">
                <a:cs typeface="B Nazanin" panose="00000400000000000000" pitchFamily="2" charset="-78"/>
              </a:rPr>
              <a:t>فاصله محل استقرار عشایر (چادر یا سرپناه موقت) نسبت به خانه بهداشت</a:t>
            </a:r>
          </a:p>
          <a:p>
            <a:pPr algn="r" rtl="1"/>
            <a:r>
              <a:rPr lang="fa-IR" sz="2800" dirty="0">
                <a:cs typeface="B Nazanin" panose="00000400000000000000" pitchFamily="2" charset="-78"/>
              </a:rPr>
              <a:t>تعداد خانوار</a:t>
            </a:r>
          </a:p>
          <a:p>
            <a:pPr algn="r" rtl="1"/>
            <a:r>
              <a:rPr lang="fa-IR" sz="2800" dirty="0">
                <a:cs typeface="B Nazanin" panose="00000400000000000000" pitchFamily="2" charset="-78"/>
              </a:rPr>
              <a:t>تعداد روزهای استقرار در چادر</a:t>
            </a:r>
          </a:p>
          <a:p>
            <a:pPr algn="r" rtl="1"/>
            <a:r>
              <a:rPr lang="fa-IR" sz="2800" dirty="0">
                <a:cs typeface="B Nazanin" panose="00000400000000000000" pitchFamily="2" charset="-78"/>
              </a:rPr>
              <a:t>مشترک یا متفاوت بودن استان محل ییلاق و قشلاق</a:t>
            </a:r>
          </a:p>
          <a:p>
            <a:pPr algn="r" rtl="1"/>
            <a:r>
              <a:rPr lang="fa-IR" sz="2800" dirty="0">
                <a:cs typeface="B Nazanin" panose="00000400000000000000" pitchFamily="2" charset="-78"/>
              </a:rPr>
              <a:t>فاصله زمانی طی شده بین استانهای محل ییلاق و قشلاق و طول مسیر کوچ</a:t>
            </a:r>
          </a:p>
          <a:p>
            <a:pPr algn="r" rtl="1"/>
            <a:r>
              <a:rPr lang="fa-IR" sz="2800" dirty="0">
                <a:cs typeface="B Nazanin" panose="00000400000000000000" pitchFamily="2" charset="-78"/>
              </a:rPr>
              <a:t>نوع جاده مسیر کوچ (مال رو، خاکی، آسفالت)</a:t>
            </a:r>
          </a:p>
          <a:p>
            <a:pPr algn="r" rtl="1"/>
            <a:r>
              <a:rPr lang="fa-IR" sz="2800" dirty="0">
                <a:cs typeface="B Nazanin" panose="00000400000000000000" pitchFamily="2" charset="-78"/>
              </a:rPr>
              <a:t>تشابهات و اختلافات فرهنگی موجود میان ایلهای همجوار مانند طایفه و تیره آنها</a:t>
            </a:r>
          </a:p>
        </p:txBody>
      </p:sp>
    </p:spTree>
    <p:extLst>
      <p:ext uri="{BB962C8B-B14F-4D97-AF65-F5344CB8AC3E}">
        <p14:creationId xmlns:p14="http://schemas.microsoft.com/office/powerpoint/2010/main" val="3479172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48D0621-9565-4B95-AAF9-1601097CDA35}"/>
              </a:ext>
            </a:extLst>
          </p:cNvPr>
          <p:cNvSpPr>
            <a:spLocks noGrp="1"/>
          </p:cNvSpPr>
          <p:nvPr>
            <p:ph type="title"/>
          </p:nvPr>
        </p:nvSpPr>
        <p:spPr>
          <a:xfrm>
            <a:off x="1154954" y="1013425"/>
            <a:ext cx="8761413" cy="706964"/>
          </a:xfrm>
        </p:spPr>
        <p:txBody>
          <a:bodyPr>
            <a:normAutofit fontScale="90000"/>
          </a:bodyPr>
          <a:lstStyle/>
          <a:p>
            <a:pPr algn="r" rtl="1"/>
            <a:r>
              <a:rPr lang="fa-IR" sz="3200" b="1" dirty="0">
                <a:cs typeface="B Nazanin" panose="00000400000000000000" pitchFamily="2" charset="-78"/>
              </a:rPr>
              <a:t> شرایط ارایه خدمت در ایجاد خانه های بهداشت مناطق عشایری:</a:t>
            </a:r>
          </a:p>
        </p:txBody>
      </p:sp>
      <p:sp>
        <p:nvSpPr>
          <p:cNvPr id="5" name="Content Placeholder 4">
            <a:extLst>
              <a:ext uri="{FF2B5EF4-FFF2-40B4-BE49-F238E27FC236}">
                <a16:creationId xmlns:a16="http://schemas.microsoft.com/office/drawing/2014/main" id="{7FB0FCAB-EECD-4100-8736-1AEE86B88055}"/>
              </a:ext>
            </a:extLst>
          </p:cNvPr>
          <p:cNvSpPr>
            <a:spLocks noGrp="1"/>
          </p:cNvSpPr>
          <p:nvPr>
            <p:ph idx="1"/>
          </p:nvPr>
        </p:nvSpPr>
        <p:spPr/>
        <p:txBody>
          <a:bodyPr>
            <a:normAutofit/>
          </a:bodyPr>
          <a:lstStyle/>
          <a:p>
            <a:pPr algn="r" rtl="1"/>
            <a:r>
              <a:rPr lang="fa-IR" sz="2400" dirty="0">
                <a:cs typeface="B Nazanin" panose="00000400000000000000" pitchFamily="2" charset="-78"/>
              </a:rPr>
              <a:t>محل استقرار این خانه های بهداشت می بایست حداکثر در فاصله یک ساعت پیاده روی از چادرها و سرپناههای موقت عشایر قرار دشته باشد.</a:t>
            </a:r>
          </a:p>
          <a:p>
            <a:pPr algn="r" rtl="1"/>
            <a:r>
              <a:rPr lang="fa-IR" sz="2400" dirty="0">
                <a:cs typeface="B Nazanin" panose="00000400000000000000" pitchFamily="2" charset="-78"/>
              </a:rPr>
              <a:t>تعداد خانوار عشایر مستقر در محل 80 خانوار یا 500 نفر باشد.</a:t>
            </a:r>
          </a:p>
          <a:p>
            <a:pPr algn="r" rtl="1"/>
            <a:r>
              <a:rPr lang="fa-IR" sz="2400" dirty="0">
                <a:cs typeface="B Nazanin" panose="00000400000000000000" pitchFamily="2" charset="-78"/>
              </a:rPr>
              <a:t>تعداد روزهای استقرار خانوارهای عشایر در سرپناه، حداقل 3 ماه ( 89 روز) باشد.</a:t>
            </a:r>
          </a:p>
          <a:p>
            <a:pPr algn="r" rtl="1"/>
            <a:r>
              <a:rPr lang="fa-IR" sz="2400" dirty="0">
                <a:cs typeface="B Nazanin" panose="00000400000000000000" pitchFamily="2" charset="-78"/>
              </a:rPr>
              <a:t>مدت زمان طی کردن مسیر کوچ خانوارهای عشایر 20 روز باشد.</a:t>
            </a:r>
          </a:p>
        </p:txBody>
      </p:sp>
    </p:spTree>
    <p:extLst>
      <p:ext uri="{BB962C8B-B14F-4D97-AF65-F5344CB8AC3E}">
        <p14:creationId xmlns:p14="http://schemas.microsoft.com/office/powerpoint/2010/main" val="3305161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B1174-0003-4A62-9702-224930580286}"/>
              </a:ext>
            </a:extLst>
          </p:cNvPr>
          <p:cNvSpPr>
            <a:spLocks noGrp="1"/>
          </p:cNvSpPr>
          <p:nvPr>
            <p:ph type="title"/>
          </p:nvPr>
        </p:nvSpPr>
        <p:spPr/>
        <p:txBody>
          <a:bodyPr>
            <a:noAutofit/>
          </a:bodyPr>
          <a:lstStyle/>
          <a:p>
            <a:pPr algn="r" rtl="1"/>
            <a:r>
              <a:rPr lang="fa-IR" sz="3200" dirty="0">
                <a:cs typeface="B Nazanin" panose="00000400000000000000" pitchFamily="2" charset="-78"/>
              </a:rPr>
              <a:t>ساز و کار در نظر گرفته شده برای ارایه مراقبتهای بهداشتی درمانی به جمعیت عشایر:</a:t>
            </a:r>
          </a:p>
        </p:txBody>
      </p:sp>
      <p:sp>
        <p:nvSpPr>
          <p:cNvPr id="3" name="Content Placeholder 2">
            <a:extLst>
              <a:ext uri="{FF2B5EF4-FFF2-40B4-BE49-F238E27FC236}">
                <a16:creationId xmlns:a16="http://schemas.microsoft.com/office/drawing/2014/main" id="{C59A8C8D-7BC6-41B3-ABE8-7F5664AD4BD1}"/>
              </a:ext>
            </a:extLst>
          </p:cNvPr>
          <p:cNvSpPr>
            <a:spLocks noGrp="1"/>
          </p:cNvSpPr>
          <p:nvPr>
            <p:ph idx="1"/>
          </p:nvPr>
        </p:nvSpPr>
        <p:spPr>
          <a:xfrm>
            <a:off x="1154954" y="2468032"/>
            <a:ext cx="9992139" cy="3416300"/>
          </a:xfrm>
        </p:spPr>
        <p:txBody>
          <a:bodyPr>
            <a:noAutofit/>
          </a:bodyPr>
          <a:lstStyle/>
          <a:p>
            <a:pPr marL="0" indent="0" algn="just" rtl="1">
              <a:lnSpc>
                <a:spcPct val="150000"/>
              </a:lnSpc>
              <a:buNone/>
            </a:pPr>
            <a:r>
              <a:rPr lang="fa-IR" sz="2800" dirty="0">
                <a:cs typeface="B Nazanin" panose="00000400000000000000" pitchFamily="2" charset="-78"/>
              </a:rPr>
              <a:t>چنانچه چادرهای عشایری در فاصله تا یک ساعت پیاده روی از خانه بهداشت مستقر باشند و جمعیت ساکن در آن چادرها کمتر از 500 نفر باشد، میتوان آن را به عنوان روستای سیاری خانه بهداشت قلمداد کرد. در این حالت، بازای هر 800 نفر جمعیت عشایری تحت پوشش خدمات سیاری خانه بهداشت میتوان یک بهورز (ترجیحاً مرد) به کارکنان خانه بهداشت اضافه کرد.</a:t>
            </a:r>
          </a:p>
        </p:txBody>
      </p:sp>
    </p:spTree>
    <p:extLst>
      <p:ext uri="{BB962C8B-B14F-4D97-AF65-F5344CB8AC3E}">
        <p14:creationId xmlns:p14="http://schemas.microsoft.com/office/powerpoint/2010/main" val="1596878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BB471-B5C3-4386-A5BC-8228CD58FEFB}"/>
              </a:ext>
            </a:extLst>
          </p:cNvPr>
          <p:cNvSpPr>
            <a:spLocks noGrp="1"/>
          </p:cNvSpPr>
          <p:nvPr>
            <p:ph type="title"/>
          </p:nvPr>
        </p:nvSpPr>
        <p:spPr>
          <a:xfrm>
            <a:off x="1154954" y="973668"/>
            <a:ext cx="9234750" cy="706964"/>
          </a:xfrm>
        </p:spPr>
        <p:txBody>
          <a:bodyPr/>
          <a:lstStyle/>
          <a:p>
            <a:pPr algn="r"/>
            <a:r>
              <a:rPr lang="fa-IR" dirty="0">
                <a:cs typeface="B Nazanin" panose="00000400000000000000" pitchFamily="2" charset="-78"/>
              </a:rPr>
              <a:t>ساز و کار در نظر گرفته شده برای ارایه مراقبتهای بهداشتی درمانی به جمعیت عشایر:</a:t>
            </a:r>
            <a:endParaRPr lang="fa-IR" dirty="0"/>
          </a:p>
        </p:txBody>
      </p:sp>
      <p:sp>
        <p:nvSpPr>
          <p:cNvPr id="3" name="Content Placeholder 2">
            <a:extLst>
              <a:ext uri="{FF2B5EF4-FFF2-40B4-BE49-F238E27FC236}">
                <a16:creationId xmlns:a16="http://schemas.microsoft.com/office/drawing/2014/main" id="{82830EC3-396F-4061-81FB-CE43707526DC}"/>
              </a:ext>
            </a:extLst>
          </p:cNvPr>
          <p:cNvSpPr>
            <a:spLocks noGrp="1"/>
          </p:cNvSpPr>
          <p:nvPr>
            <p:ph idx="1"/>
          </p:nvPr>
        </p:nvSpPr>
        <p:spPr>
          <a:xfrm>
            <a:off x="1154954" y="2603499"/>
            <a:ext cx="9804594" cy="3704535"/>
          </a:xfrm>
        </p:spPr>
        <p:txBody>
          <a:bodyPr>
            <a:normAutofit fontScale="92500"/>
          </a:bodyPr>
          <a:lstStyle/>
          <a:p>
            <a:r>
              <a:rPr lang="fa-IR" sz="2400" dirty="0">
                <a:cs typeface="B Nazanin" panose="00000400000000000000" pitchFamily="2" charset="-78"/>
              </a:rPr>
              <a:t>خانه بهداشت مناطق عشایری تحت پوشش نزدیکترین مرکز روستایی یا شهری قرار خواهد گرفت و این خانه</a:t>
            </a:r>
          </a:p>
          <a:p>
            <a:pPr marL="0" indent="0">
              <a:buNone/>
            </a:pPr>
            <a:r>
              <a:rPr lang="fa-IR" sz="2400" dirty="0">
                <a:cs typeface="B Nazanin" panose="00000400000000000000" pitchFamily="2" charset="-78"/>
              </a:rPr>
              <a:t>بهداشت نیز جزء خانه های بهداشت محل انجام دهگردشی تیم سلامت مرکز روستایی یا شهری خواهد بود.</a:t>
            </a:r>
          </a:p>
          <a:p>
            <a:pPr>
              <a:buFont typeface="Wingdings" panose="05000000000000000000" pitchFamily="2" charset="2"/>
              <a:buChar char="Ø"/>
            </a:pPr>
            <a:r>
              <a:rPr lang="fa-IR" sz="2400" dirty="0">
                <a:cs typeface="B Nazanin" panose="00000400000000000000" pitchFamily="2" charset="-78"/>
              </a:rPr>
              <a:t>تامین ملزومات، داروها، واکسن و سایر امکانات مورد نیاز در خانه بهداشت مناطق عشایری توسط مرکز</a:t>
            </a:r>
          </a:p>
          <a:p>
            <a:pPr marL="0" indent="0">
              <a:buNone/>
            </a:pPr>
            <a:r>
              <a:rPr lang="fa-IR" sz="2400" dirty="0">
                <a:cs typeface="B Nazanin" panose="00000400000000000000" pitchFamily="2" charset="-78"/>
              </a:rPr>
              <a:t>خدمات جامع سلامت روستایی یا شهری مورد نظر در زمان استقرار در نزدیکی آن مرکز باید انجام شود.</a:t>
            </a:r>
          </a:p>
          <a:p>
            <a:r>
              <a:rPr lang="fa-IR" sz="2400" dirty="0">
                <a:cs typeface="B Nazanin" panose="00000400000000000000" pitchFamily="2" charset="-78"/>
              </a:rPr>
              <a:t>ایل قمر برای خانه بهداشت مناطق عشایری که در فاصله یک ساعت پیاده روی از محل خانه بهداشت مستقر</a:t>
            </a:r>
          </a:p>
          <a:p>
            <a:pPr marL="0" indent="0">
              <a:buNone/>
            </a:pPr>
            <a:r>
              <a:rPr lang="fa-IR" sz="2400" dirty="0">
                <a:cs typeface="B Nazanin" panose="00000400000000000000" pitchFamily="2" charset="-78"/>
              </a:rPr>
              <a:t>شده اند و جمعیت آنها بین 200 تا 500 نفر (40 تا 79 خانوار) میباشد، در نظر گرفته میشود.</a:t>
            </a:r>
          </a:p>
          <a:p>
            <a:r>
              <a:rPr lang="fa-IR" sz="2400" dirty="0">
                <a:cs typeface="B Nazanin" panose="00000400000000000000" pitchFamily="2" charset="-78"/>
              </a:rPr>
              <a:t>جذب بهورز خانه بهداشت مناطق عشایری از بین عشایری که ایل مربوط به آنها زمان طولانی تری در مناطق</a:t>
            </a:r>
          </a:p>
          <a:p>
            <a:pPr marL="0" indent="0">
              <a:buNone/>
            </a:pPr>
            <a:r>
              <a:rPr lang="fa-IR" sz="2400" dirty="0">
                <a:cs typeface="B Nazanin" panose="00000400000000000000" pitchFamily="2" charset="-78"/>
              </a:rPr>
              <a:t>تحت پوشش آن دانشگاه/ دانشکده مستقر میباشد انجام میشود.</a:t>
            </a:r>
          </a:p>
          <a:p>
            <a:endParaRPr lang="fa-IR" sz="2400" dirty="0"/>
          </a:p>
        </p:txBody>
      </p:sp>
    </p:spTree>
    <p:extLst>
      <p:ext uri="{BB962C8B-B14F-4D97-AF65-F5344CB8AC3E}">
        <p14:creationId xmlns:p14="http://schemas.microsoft.com/office/powerpoint/2010/main" val="3954582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02AD4-241E-4C95-B185-1E9C58B6DA94}"/>
              </a:ext>
            </a:extLst>
          </p:cNvPr>
          <p:cNvSpPr>
            <a:spLocks noGrp="1"/>
          </p:cNvSpPr>
          <p:nvPr>
            <p:ph type="title"/>
          </p:nvPr>
        </p:nvSpPr>
        <p:spPr/>
        <p:txBody>
          <a:bodyPr>
            <a:normAutofit/>
          </a:bodyPr>
          <a:lstStyle/>
          <a:p>
            <a:pPr algn="r" rtl="1"/>
            <a:r>
              <a:rPr lang="fa-IR" sz="3200" dirty="0">
                <a:cs typeface="B Nazanin" panose="00000400000000000000" pitchFamily="2" charset="-78"/>
              </a:rPr>
              <a:t>ساماندهی مسیر کوچ عشایر:</a:t>
            </a:r>
          </a:p>
        </p:txBody>
      </p:sp>
      <p:sp>
        <p:nvSpPr>
          <p:cNvPr id="3" name="Content Placeholder 2">
            <a:extLst>
              <a:ext uri="{FF2B5EF4-FFF2-40B4-BE49-F238E27FC236}">
                <a16:creationId xmlns:a16="http://schemas.microsoft.com/office/drawing/2014/main" id="{6A5CB1ED-6316-4EE6-9A79-034F8DE76168}"/>
              </a:ext>
            </a:extLst>
          </p:cNvPr>
          <p:cNvSpPr>
            <a:spLocks noGrp="1"/>
          </p:cNvSpPr>
          <p:nvPr>
            <p:ph idx="1"/>
          </p:nvPr>
        </p:nvSpPr>
        <p:spPr/>
        <p:txBody>
          <a:bodyPr>
            <a:normAutofit/>
          </a:bodyPr>
          <a:lstStyle/>
          <a:p>
            <a:pPr algn="just" rtl="1"/>
            <a:r>
              <a:rPr lang="fa-IR" sz="2400" dirty="0">
                <a:cs typeface="B Nazanin" panose="00000400000000000000" pitchFamily="2" charset="-78"/>
              </a:rPr>
              <a:t>ارایه خدمت حین کوچ و ایجاد زیر ساختها و تاسیسات لازم و مناسب در مسیر کوچ و اطراقگاه ها به منظور تامین نیازهای عشایر و تسهیلات در امر کوچ از ضوابط ارایه خدمات بهداشتی درمانی به جمعیت عشایر است. بدین منظور چنانچه شرایط زیر برقرار باشد خانه بهداشت مناطق عشایری (کانکس یا چادر) در مسیر کوچ با ایل مربوطه منتقل خواهد شد:</a:t>
            </a:r>
          </a:p>
          <a:p>
            <a:pPr algn="just" rtl="1"/>
            <a:r>
              <a:rPr lang="fa-IR" sz="2400" dirty="0">
                <a:cs typeface="B Nazanin" panose="00000400000000000000" pitchFamily="2" charset="-78"/>
              </a:rPr>
              <a:t>مدت زمان طی شدن مسیر کوچ بیش از 20 روز باشد</a:t>
            </a:r>
          </a:p>
          <a:p>
            <a:pPr algn="just" rtl="1"/>
            <a:r>
              <a:rPr lang="fa-IR" sz="2400" dirty="0">
                <a:cs typeface="B Nazanin" panose="00000400000000000000" pitchFamily="2" charset="-78"/>
              </a:rPr>
              <a:t>جمعیت خانوارهای آنان بیش از 3500 نفر(600 خانوار) باشد</a:t>
            </a:r>
          </a:p>
          <a:p>
            <a:pPr algn="just" rtl="1"/>
            <a:r>
              <a:rPr lang="fa-IR" sz="2400" dirty="0">
                <a:cs typeface="B Nazanin" panose="00000400000000000000" pitchFamily="2" charset="-78"/>
              </a:rPr>
              <a:t>نوع جاده مسیر کوچ، خاکی یا آسفالت باشد (مال رو نباشد)</a:t>
            </a:r>
          </a:p>
        </p:txBody>
      </p:sp>
    </p:spTree>
    <p:extLst>
      <p:ext uri="{BB962C8B-B14F-4D97-AF65-F5344CB8AC3E}">
        <p14:creationId xmlns:p14="http://schemas.microsoft.com/office/powerpoint/2010/main" val="3512588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9EA81-D7CE-4793-9E9C-0B27FE2323EB}"/>
              </a:ext>
            </a:extLst>
          </p:cNvPr>
          <p:cNvSpPr>
            <a:spLocks noGrp="1"/>
          </p:cNvSpPr>
          <p:nvPr>
            <p:ph type="title"/>
          </p:nvPr>
        </p:nvSpPr>
        <p:spPr/>
        <p:txBody>
          <a:bodyPr>
            <a:noAutofit/>
          </a:bodyPr>
          <a:lstStyle/>
          <a:p>
            <a:pPr algn="r" rtl="1"/>
            <a:r>
              <a:rPr lang="fa-IR" sz="3200" dirty="0">
                <a:cs typeface="B Nazanin" panose="00000400000000000000" pitchFamily="2" charset="-78"/>
              </a:rPr>
              <a:t>در صورت حرکت خانه بهداشت مناطق عشایری در مسیر کوچ، موارد زیر باید رعایت گردد</a:t>
            </a:r>
          </a:p>
        </p:txBody>
      </p:sp>
      <p:sp>
        <p:nvSpPr>
          <p:cNvPr id="3" name="Content Placeholder 2">
            <a:extLst>
              <a:ext uri="{FF2B5EF4-FFF2-40B4-BE49-F238E27FC236}">
                <a16:creationId xmlns:a16="http://schemas.microsoft.com/office/drawing/2014/main" id="{B4E2DD8B-E306-427F-A913-56B418A8E006}"/>
              </a:ext>
            </a:extLst>
          </p:cNvPr>
          <p:cNvSpPr>
            <a:spLocks noGrp="1"/>
          </p:cNvSpPr>
          <p:nvPr>
            <p:ph idx="1"/>
          </p:nvPr>
        </p:nvSpPr>
        <p:spPr/>
        <p:txBody>
          <a:bodyPr>
            <a:normAutofit/>
          </a:bodyPr>
          <a:lstStyle/>
          <a:p>
            <a:pPr algn="just" rtl="1"/>
            <a:r>
              <a:rPr lang="fa-IR" sz="2400" dirty="0">
                <a:cs typeface="B Nazanin" panose="00000400000000000000" pitchFamily="2" charset="-78"/>
              </a:rPr>
              <a:t>قرار گرفتن کانکس خانه بهداشت مناطق عشایری در نزدیکترین مرکز خدمات جامع سلامت روستایی یا شهری موجود در زمان ییلاق یا قشلاق</a:t>
            </a:r>
          </a:p>
          <a:p>
            <a:pPr algn="just" rtl="1"/>
            <a:r>
              <a:rPr lang="fa-IR" sz="2400" dirty="0">
                <a:cs typeface="B Nazanin" panose="00000400000000000000" pitchFamily="2" charset="-78"/>
              </a:rPr>
              <a:t>پس از کوچ ایل مورد نظر، چنانچه مرکز خدمات جامع سلامت در نزدیکی محل استقرار کانکس(محل استقرار خانه بهداشت مناطق عشایری) وجود نداشت، می بایست کانکس به نزدیک ترین مرکز خدمات جامع سلامت روستایی یا شهری انتقال یابد.</a:t>
            </a:r>
          </a:p>
        </p:txBody>
      </p:sp>
    </p:spTree>
    <p:extLst>
      <p:ext uri="{BB962C8B-B14F-4D97-AF65-F5344CB8AC3E}">
        <p14:creationId xmlns:p14="http://schemas.microsoft.com/office/powerpoint/2010/main" val="465343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FD6AB-EF21-4ED1-A287-B2011363C4DF}"/>
              </a:ext>
            </a:extLst>
          </p:cNvPr>
          <p:cNvSpPr>
            <a:spLocks noGrp="1"/>
          </p:cNvSpPr>
          <p:nvPr>
            <p:ph type="title"/>
          </p:nvPr>
        </p:nvSpPr>
        <p:spPr/>
        <p:txBody>
          <a:bodyPr/>
          <a:lstStyle/>
          <a:p>
            <a:pPr algn="r" rtl="1"/>
            <a:r>
              <a:rPr lang="fa-IR" sz="3200" dirty="0"/>
              <a:t>جمعیت تحت پوشش خانه بهداشت مناطق عشایری:</a:t>
            </a:r>
          </a:p>
        </p:txBody>
      </p:sp>
      <p:sp>
        <p:nvSpPr>
          <p:cNvPr id="3" name="Content Placeholder 2">
            <a:extLst>
              <a:ext uri="{FF2B5EF4-FFF2-40B4-BE49-F238E27FC236}">
                <a16:creationId xmlns:a16="http://schemas.microsoft.com/office/drawing/2014/main" id="{C333A688-91B7-4BDC-B07E-4839F7FEA493}"/>
              </a:ext>
            </a:extLst>
          </p:cNvPr>
          <p:cNvSpPr>
            <a:spLocks noGrp="1"/>
          </p:cNvSpPr>
          <p:nvPr>
            <p:ph idx="1"/>
          </p:nvPr>
        </p:nvSpPr>
        <p:spPr/>
        <p:txBody>
          <a:bodyPr>
            <a:normAutofit fontScale="92500"/>
          </a:bodyPr>
          <a:lstStyle/>
          <a:p>
            <a:pPr algn="just" rtl="1"/>
            <a:r>
              <a:rPr lang="fa-IR" sz="2800" dirty="0">
                <a:cs typeface="B Nazanin" panose="00000400000000000000" pitchFamily="2" charset="-78"/>
              </a:rPr>
              <a:t>خانه بهداشت مناطق عشایری برای حداقل 500 نفرجمعیت عشایر کوچ رو، راه اندازی میشوند و حداقل دارای یک بهورز زن خواهند بود. با اضافه شدن 250تا </a:t>
            </a:r>
            <a:r>
              <a:rPr lang="fa-IR" sz="2200" dirty="0">
                <a:cs typeface="B Nazanin" panose="00000400000000000000" pitchFamily="2" charset="-78"/>
              </a:rPr>
              <a:t>500</a:t>
            </a:r>
            <a:r>
              <a:rPr lang="fa-IR" sz="2800" dirty="0">
                <a:cs typeface="B Nazanin" panose="00000400000000000000" pitchFamily="2" charset="-78"/>
              </a:rPr>
              <a:t> نفر بعدی ( تا 1000 نفر) یک بهورز (ترجیحاً مرد) به بهورزان خانه بهداشت مناطق عشایری اضافه خواهد شد. اضافه شدن تعداد بهورزان به بیش از دو بهورز تابع ضوابط خانه های بهداشت در مناطق غیرعشایری خواهد بود. بدیهی است بهورزان خانه بهداشت مناطق عشایری در مسیر کوچ، همراه ایل خواهند بود. به همین علت این بهورزان حتماً باید از میان افراد تحصیل کرده هر ایل انتخاب و آموزشهای لازم ومتناسب با نیازهای ایل به آنان داده شود (براساس ضوابط آموزش بهورزی).</a:t>
            </a:r>
          </a:p>
        </p:txBody>
      </p:sp>
    </p:spTree>
    <p:extLst>
      <p:ext uri="{BB962C8B-B14F-4D97-AF65-F5344CB8AC3E}">
        <p14:creationId xmlns:p14="http://schemas.microsoft.com/office/powerpoint/2010/main" val="8196561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148</TotalTime>
  <Words>949</Words>
  <Application>Microsoft Office PowerPoint</Application>
  <PresentationFormat>Widescreen</PresentationFormat>
  <Paragraphs>44</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BNazanin</vt:lpstr>
      <vt:lpstr>Century Gothic</vt:lpstr>
      <vt:lpstr>Wingdings</vt:lpstr>
      <vt:lpstr>Wingdings 3</vt:lpstr>
      <vt:lpstr>Ion Boardroom</vt:lpstr>
      <vt:lpstr>بهداشت عشایر</vt:lpstr>
      <vt:lpstr>اصول، ضوابط و استانداردهای نظام شبکه بهداشت (عشایر)</vt:lpstr>
      <vt:lpstr>- عوامل تاثیرگذار بر ساختار واحدهای ارایه مراقبتهای بهداشتی درمانی به جمعیت عشایر:</vt:lpstr>
      <vt:lpstr> شرایط ارایه خدمت در ایجاد خانه های بهداشت مناطق عشایری:</vt:lpstr>
      <vt:lpstr>ساز و کار در نظر گرفته شده برای ارایه مراقبتهای بهداشتی درمانی به جمعیت عشایر:</vt:lpstr>
      <vt:lpstr>ساز و کار در نظر گرفته شده برای ارایه مراقبتهای بهداشتی درمانی به جمعیت عشایر:</vt:lpstr>
      <vt:lpstr>ساماندهی مسیر کوچ عشایر:</vt:lpstr>
      <vt:lpstr>در صورت حرکت خانه بهداشت مناطق عشایری در مسیر کوچ، موارد زیر باید رعایت گردد</vt:lpstr>
      <vt:lpstr>جمعیت تحت پوشش خانه بهداشت مناطق عشایری:</vt:lpstr>
      <vt:lpstr>تبصره:</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بهداشت عشایر</dc:title>
  <dc:creator>كیوان صادقی</dc:creator>
  <cp:lastModifiedBy>كیوان صادقی</cp:lastModifiedBy>
  <cp:revision>23</cp:revision>
  <dcterms:created xsi:type="dcterms:W3CDTF">2026-01-19T06:39:39Z</dcterms:created>
  <dcterms:modified xsi:type="dcterms:W3CDTF">2026-01-20T07:43:51Z</dcterms:modified>
</cp:coreProperties>
</file>